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306" r:id="rId4"/>
    <p:sldId id="263" r:id="rId6"/>
    <p:sldId id="290" r:id="rId7"/>
    <p:sldId id="307" r:id="rId8"/>
    <p:sldId id="308" r:id="rId9"/>
    <p:sldId id="289" r:id="rId10"/>
    <p:sldId id="278" r:id="rId11"/>
    <p:sldId id="279" r:id="rId12"/>
    <p:sldId id="302" r:id="rId13"/>
  </p:sldIdLst>
  <p:sldSz cx="12192000" cy="6858000"/>
  <p:notesSz cx="6858000" cy="9144000"/>
  <p:embeddedFontLst>
    <p:embeddedFont>
      <p:font typeface="微软雅黑" panose="020B050302020402020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A"/>
    <a:srgbClr val="565E86"/>
    <a:srgbClr val="42B1FF"/>
    <a:srgbClr val="4C9DD2"/>
    <a:srgbClr val="3E4466"/>
    <a:srgbClr val="464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928688" y="960438"/>
            <a:ext cx="10334625" cy="4935855"/>
          </a:xfrm>
          <a:prstGeom prst="roundRect">
            <a:avLst>
              <a:gd name="adj" fmla="val 9365"/>
            </a:avLst>
          </a:prstGeom>
          <a:solidFill>
            <a:srgbClr val="373C5A"/>
          </a:solidFill>
          <a:ln w="12700">
            <a:solidFill>
              <a:schemeClr val="accent2"/>
            </a:solidFill>
          </a:ln>
          <a:effectLst>
            <a:outerShdw blurRad="317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379085" y="5329555"/>
            <a:ext cx="1750060" cy="354330"/>
            <a:chOff x="8448" y="6568"/>
            <a:chExt cx="2756" cy="558"/>
          </a:xfrm>
        </p:grpSpPr>
        <p:sp>
          <p:nvSpPr>
            <p:cNvPr id="6" name="圆角矩形 5"/>
            <p:cNvSpPr/>
            <p:nvPr/>
          </p:nvSpPr>
          <p:spPr>
            <a:xfrm>
              <a:off x="8448" y="6568"/>
              <a:ext cx="2756" cy="55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706" y="6639"/>
              <a:ext cx="416" cy="4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428115" y="2298700"/>
            <a:ext cx="9487535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云服务平台</a:t>
            </a:r>
            <a:r>
              <a:rPr lang="en-US" altLang="zh-CN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|</a:t>
            </a: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使用手册</a:t>
            </a:r>
            <a:endParaRPr lang="zh-CN" altLang="en-US" sz="36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ctr" defTabSz="685165" fontAlgn="auto">
              <a:spcBef>
                <a:spcPts val="0"/>
              </a:spcBef>
            </a:pP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考核平台操作流程</a:t>
            </a:r>
            <a:endParaRPr lang="zh-CN" altLang="en-US" sz="36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68680" y="482600"/>
            <a:ext cx="357124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</a:t>
            </a: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、考试结束</a:t>
            </a:r>
            <a:endParaRPr lang="zh-CN" altLang="en-US" sz="36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019675" y="702945"/>
            <a:ext cx="481711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                </a:t>
            </a: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至此，考试完全结束</a:t>
            </a:r>
            <a:endParaRPr 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015" y="650875"/>
            <a:ext cx="1457325" cy="38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85" y="1346835"/>
            <a:ext cx="8938260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3571240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、下载考试机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60070" y="1365885"/>
            <a:ext cx="1146937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直接访问网址</a:t>
            </a:r>
            <a:r>
              <a:rPr 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</a:t>
            </a:r>
            <a:r>
              <a:rPr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http://ks.kszx365.com/</a:t>
            </a: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进入该网址下载考试机（将链接复制到浏览器打开，推荐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chrome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谷歌浏览器</a:t>
            </a: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）建议用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win10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系统。苹果电脑和安装考试机不成功的考生可以进入直接访问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考试网址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ksj.kszx365.com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进入考试界面</a:t>
            </a:r>
            <a:endParaRPr 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如下图所示。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9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1595" y="2473325"/>
            <a:ext cx="7424420" cy="39287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3571240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、输入账号登录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4600575" y="392430"/>
            <a:ext cx="7428230" cy="193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已安装过考试机系统的电脑，直接启动桌面考试机程序，</a:t>
            </a:r>
            <a:r>
              <a:rPr 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</a:t>
            </a:r>
            <a:endParaRPr 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开启后进入考试机登录页面，</a:t>
            </a: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或者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直接访问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考试网址：ksj.kszx365.com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进入考试界面，</a:t>
            </a:r>
            <a:endParaRPr lang="zh-CN" alt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endParaRPr 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</a:t>
            </a:r>
            <a:endParaRPr 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考生标识：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身份证</a:t>
            </a:r>
            <a:endParaRPr lang="en-US" alt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校验码：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身份证后四位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   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登录，</a:t>
            </a: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如下图所示。</a:t>
            </a:r>
            <a:endParaRPr b="1" dirty="0" smtClean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5395" y="170180"/>
            <a:ext cx="527050" cy="477520"/>
          </a:xfrm>
          <a:prstGeom prst="rect">
            <a:avLst/>
          </a:prstGeom>
        </p:spPr>
      </p:pic>
      <p:pic>
        <p:nvPicPr>
          <p:cNvPr id="5" name="图片 4" descr="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95" y="2594610"/>
            <a:ext cx="7251700" cy="404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3571240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、进入考试系统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618355" y="324485"/>
            <a:ext cx="7305040" cy="166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</a:t>
            </a:r>
            <a:endParaRPr 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考生标识：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身份证</a:t>
            </a:r>
            <a:endParaRPr lang="en-US" alt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校验码：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身份证后四位</a:t>
            </a:r>
            <a:endParaRPr lang="zh-CN" altLang="en-US" b="1" dirty="0" smtClean="0"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登录</a:t>
            </a: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进入信息确认界面，在此界面中核对个人信息，信息无误，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                         </a:t>
            </a: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进入考试；信息有误，点击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返回登录页面，如图所示。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1" name="图片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9385" y="1443990"/>
            <a:ext cx="2028825" cy="262890"/>
          </a:xfrm>
          <a:prstGeom prst="rect">
            <a:avLst/>
          </a:prstGeom>
        </p:spPr>
      </p:pic>
      <p:pic>
        <p:nvPicPr>
          <p:cNvPr id="82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0" y="1448435"/>
            <a:ext cx="1689735" cy="258445"/>
          </a:xfrm>
          <a:prstGeom prst="rect">
            <a:avLst/>
          </a:prstGeom>
        </p:spPr>
      </p:pic>
      <p:pic>
        <p:nvPicPr>
          <p:cNvPr id="36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2199005"/>
            <a:ext cx="7633970" cy="4371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3280410" cy="86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、点击获取摄像头视频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385435" y="819785"/>
            <a:ext cx="847217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                      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进行人脸识别。</a:t>
            </a:r>
            <a:endParaRPr lang="zh-CN" alt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endParaRPr lang="zh-CN" alt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注：人脸识别失败的，考务人员后台有记录，考试成绩无效。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</a:t>
            </a:r>
            <a:endParaRPr lang="en-US" alt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1812290"/>
            <a:ext cx="9252585" cy="4827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50" y="702310"/>
            <a:ext cx="20764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3280410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、人脸识别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385435" y="819785"/>
            <a:ext cx="847217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进行人脸识别</a:t>
            </a:r>
            <a:endParaRPr lang="en-US" altLang="zh-CN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570" y="1825625"/>
            <a:ext cx="8267700" cy="43326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35660" y="622935"/>
            <a:ext cx="2997200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28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、准备考试</a:t>
            </a:r>
            <a:endParaRPr lang="zh-CN" altLang="en-US" sz="28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304030" y="699770"/>
            <a:ext cx="847217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倒计时结束，自动进入考试</a:t>
            </a:r>
            <a:endParaRPr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0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4165" y="1876425"/>
            <a:ext cx="9043670" cy="463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770255" y="564515"/>
            <a:ext cx="357124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、开始答题</a:t>
            </a:r>
            <a:endParaRPr lang="zh-CN" altLang="en-US" sz="36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942840" y="702945"/>
            <a:ext cx="847217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考生开始答题，可选择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字号大小、可以查看已答题数</a:t>
            </a:r>
            <a:endParaRPr lang="zh-CN" alt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l" defTabSz="685165" fontAlgn="auto">
              <a:spcBef>
                <a:spcPts val="0"/>
              </a:spcBef>
            </a:pPr>
            <a:r>
              <a:rPr lang="zh-CN" altLang="en-US" b="1" dirty="0" smtClean="0"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注：考试过程中全屏显示，不允许切屏</a:t>
            </a:r>
            <a:endParaRPr lang="zh-CN" altLang="en-US" b="1" dirty="0" smtClean="0"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735" y="1329690"/>
            <a:ext cx="9975850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C6E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 rot="16200000">
            <a:off x="343535" y="733425"/>
            <a:ext cx="635635" cy="216535"/>
            <a:chOff x="3509" y="3609"/>
            <a:chExt cx="1052" cy="358"/>
          </a:xfrm>
        </p:grpSpPr>
        <p:sp>
          <p:nvSpPr>
            <p:cNvPr id="25" name="圆角矩形 24"/>
            <p:cNvSpPr/>
            <p:nvPr/>
          </p:nvSpPr>
          <p:spPr>
            <a:xfrm>
              <a:off x="3509" y="3609"/>
              <a:ext cx="1053" cy="359"/>
            </a:xfrm>
            <a:prstGeom prst="roundRect">
              <a:avLst>
                <a:gd name="adj" fmla="val 50000"/>
              </a:avLst>
            </a:pr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000"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83" y="3621"/>
              <a:ext cx="335" cy="3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868680" y="482600"/>
            <a:ext cx="357124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ctr" defTabSz="685165" fontAlgn="auto">
              <a:spcBef>
                <a:spcPts val="0"/>
              </a:spcBef>
            </a:pPr>
            <a:r>
              <a:rPr lang="en-US" altLang="zh-CN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3600" b="1" cap="all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、提交试卷</a:t>
            </a:r>
            <a:endParaRPr lang="zh-CN" altLang="en-US" sz="3600" b="1" cap="all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4779645" y="621030"/>
            <a:ext cx="847217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685165" fontAlgn="auto">
              <a:spcBef>
                <a:spcPts val="0"/>
              </a:spcBef>
            </a:pPr>
            <a:r>
              <a:rPr 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答题完成，点击</a:t>
            </a:r>
            <a:r>
              <a:rPr lang="en-US" altLang="zh-CN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              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然后在弹出框中，点击，</a:t>
            </a:r>
            <a:endParaRPr lang="zh-CN" altLang="en-US" b="1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3" name="图片 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0973" y="659448"/>
            <a:ext cx="714375" cy="23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40" y="621030"/>
            <a:ext cx="1133475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10" y="1316990"/>
            <a:ext cx="8674100" cy="485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33,&quot;width&quot;:19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演示</Application>
  <PresentationFormat>宽屏</PresentationFormat>
  <Paragraphs>54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汉仪雅酷黑 45W</vt:lpstr>
      <vt:lpstr>Calibri</vt:lpstr>
      <vt:lpstr>Arial Unicode MS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娇骄</cp:lastModifiedBy>
  <cp:revision>49</cp:revision>
  <dcterms:created xsi:type="dcterms:W3CDTF">2020-01-10T01:33:00Z</dcterms:created>
  <dcterms:modified xsi:type="dcterms:W3CDTF">2022-02-16T06:07:32Z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v1.0_mb_a9XPprc4ewto7QGq/5v2Jg==</vt:lpwstr>
  </property>
  <property fmtid="{D5CDD505-2E9C-101B-9397-08002B2CF9AE}" pid="4" name="ICV">
    <vt:lpwstr>49D811C9F55C45688AD2DCFE8A35DC12</vt:lpwstr>
  </property>
</Properties>
</file>